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1" r:id="rId3"/>
    <p:sldId id="279" r:id="rId4"/>
    <p:sldId id="280" r:id="rId5"/>
    <p:sldId id="271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747" autoAdjust="0"/>
  </p:normalViewPr>
  <p:slideViewPr>
    <p:cSldViewPr>
      <p:cViewPr varScale="1">
        <p:scale>
          <a:sx n="78" d="100"/>
          <a:sy n="78" d="100"/>
        </p:scale>
        <p:origin x="-17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059ED9-37A9-4645-ACE5-537E91D0C816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A1BF944-4D2A-4C3D-992B-71FE2E931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EBC0A6-8E38-4E8D-9688-0FC8A94633F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795D3-8F70-4F98-9652-AC516CE1E564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B3F5F9-60AF-446A-A5B3-86B05634C54A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6AB2D-5F97-4E1A-8873-4E064A91D508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A97E-072F-4C77-B3B3-A64B601E6D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AE74-4096-4F19-A5B2-513DC26B5933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E2D50-B05B-498F-80A4-8B97D1B10D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1984D-D1BB-4EA8-915A-F5BC95F10A3A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AD1EE-230F-434C-B708-ED1C99DBE3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2D6E8-C096-4CC7-8B63-4E90E06F5293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BB69D-F1E3-483C-BD07-CF92C189D8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A3E1C-691B-4318-8434-07613B25D59C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608C2-06DF-4F06-B26C-E12BD4186F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8CB3E-E270-4E5B-9FAE-39035439721A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572E-219A-46E5-9258-8EDF4F789E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97A79-E0F9-4C79-A8C0-34E7599C8FF6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90897-7021-446A-8A29-990AB8208E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CE6C-634F-4129-BFF8-5A8E4891E626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3A8C8-F64A-4316-81F7-15B040FB93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6FCA-1A89-45F6-8C0B-54E83C8FEEAC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745D-E3E4-4545-9429-C791592AC3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C48B0-5725-4FE9-B9DE-0C16AAC6B494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1FD42-165F-4571-B98F-5DF3B0044C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1646C-02EF-4CAD-91DF-165F2806F39B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98C7-6AC0-4CCC-856A-0449EFF4B5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7D88AB-9131-4BF5-88DE-5B0F30343322}" type="datetimeFigureOut">
              <a:rPr lang="ru-RU"/>
              <a:pPr>
                <a:defRPr/>
              </a:pPr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941DC3A-F4CA-4D4D-B937-5D800F02DD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sr@sfu-kras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379413"/>
            <a:ext cx="8229600" cy="704850"/>
          </a:xfrm>
          <a:solidFill>
            <a:schemeClr val="accent6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b="1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dirty="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>Отдел социальной работы</a:t>
            </a:r>
            <a:r>
              <a:rPr lang="ru-RU" altLang="ru-RU" sz="2000" b="1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b="1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  <a:t/>
            </a:r>
            <a:br>
              <a:rPr lang="ru-RU" altLang="ru-RU" sz="2000" dirty="0">
                <a:solidFill>
                  <a:srgbClr val="595959"/>
                </a:solidFill>
                <a:latin typeface="Arial Narrow" panose="020B0606020202030204" pitchFamily="34" charset="0"/>
                <a:ea typeface="Levenim MT" panose="020B0604020202020204" pitchFamily="2" charset="-79"/>
                <a:cs typeface="Levenim MT" panose="020B0604020202020204" pitchFamily="2" charset="-79"/>
              </a:rPr>
            </a:br>
            <a:endParaRPr lang="ru-RU" altLang="ru-RU" sz="1800" dirty="0">
              <a:solidFill>
                <a:srgbClr val="595959"/>
              </a:solidFill>
              <a:latin typeface="Arial Narrow" panose="020B0606020202030204" pitchFamily="34" charset="0"/>
              <a:ea typeface="Levenim MT" panose="020B0604020202020204" pitchFamily="2" charset="-79"/>
              <a:cs typeface="Levenim MT" panose="020B0604020202020204" pitchFamily="2" charset="-79"/>
            </a:endParaRP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ru-RU" altLang="ru-RU" sz="2400">
                <a:solidFill>
                  <a:srgbClr val="595959"/>
                </a:solidFill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  <a:t>	</a:t>
            </a:r>
          </a:p>
          <a:p>
            <a:pPr marL="0" indent="0" algn="ctr" eaLnBrk="1" hangingPunct="1">
              <a:buFont typeface="Arial" pitchFamily="34" charset="0"/>
              <a:buNone/>
              <a:defRPr/>
            </a:pPr>
            <a:r>
              <a:rPr lang="ru-RU" altLang="ru-RU" sz="2000" b="1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  <a:t>Вопрос 1</a:t>
            </a:r>
          </a:p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altLang="ru-RU" sz="2400">
                <a:solidFill>
                  <a:srgbClr val="0D0D0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 материальной поддержке обучающихся</a:t>
            </a:r>
          </a:p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altLang="ru-RU" sz="2400">
                <a:solidFill>
                  <a:srgbClr val="0D0D0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Централизованного стипендиального фонда</a:t>
            </a:r>
          </a:p>
          <a:p>
            <a:pPr marL="0" indent="0" algn="ctr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altLang="ru-RU" sz="2400">
                <a:solidFill>
                  <a:srgbClr val="0D0D0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(рождение детей, смерть близкого родственника)</a:t>
            </a:r>
          </a:p>
          <a:p>
            <a:pPr marL="0" lvl="2" indent="0" algn="ctr" eaLnBrk="1" hangingPunct="1">
              <a:buFont typeface="Arial" pitchFamily="34" charset="0"/>
              <a:buNone/>
              <a:defRPr/>
            </a:pPr>
            <a:endParaRPr lang="ru-RU" altLang="ru-RU" sz="2000" b="1">
              <a:solidFill>
                <a:srgbClr val="59595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anose="020B0606020202030204" pitchFamily="34" charset="0"/>
              <a:ea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2" indent="0" algn="ctr" eaLnBrk="1" hangingPunct="1">
              <a:buFont typeface="Arial" pitchFamily="34" charset="0"/>
              <a:buNone/>
              <a:defRPr/>
            </a:pPr>
            <a:r>
              <a:rPr lang="ru-RU" altLang="ru-RU" sz="2000" b="1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  <a:t>Вопрос 2</a:t>
            </a:r>
          </a:p>
          <a:p>
            <a:pPr marL="0" lvl="2" indent="0" algn="ctr"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altLang="ru-RU">
                <a:solidFill>
                  <a:srgbClr val="0D0D0D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 зачислении на полное государственное обеспечение студентов, потерявших родителей в период обучения в вузе.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ru-RU" altLang="ru-RU" sz="2400">
              <a:solidFill>
                <a:srgbClr val="0D0D0D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altLang="ru-RU" sz="2000">
              <a:solidFill>
                <a:srgbClr val="595959"/>
              </a:solidFill>
              <a:latin typeface="Arial Narrow" panose="020B0606020202030204" pitchFamily="34" charset="0"/>
              <a:ea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altLang="ru-RU" sz="2000">
              <a:solidFill>
                <a:srgbClr val="595959"/>
              </a:solidFill>
              <a:latin typeface="Arial Narrow" panose="020B0606020202030204" pitchFamily="34" charset="0"/>
              <a:ea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altLang="ru-RU" sz="2000">
              <a:solidFill>
                <a:srgbClr val="595959"/>
              </a:solidFill>
              <a:latin typeface="Arial Narrow" panose="020B0606020202030204" pitchFamily="34" charset="0"/>
              <a:ea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altLang="ru-RU" sz="2000">
              <a:solidFill>
                <a:srgbClr val="595959"/>
              </a:solidFill>
              <a:latin typeface="Arial Narrow" panose="020B0606020202030204" pitchFamily="34" charset="0"/>
              <a:ea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ru-RU" altLang="ru-RU" sz="2000">
              <a:solidFill>
                <a:srgbClr val="595959"/>
              </a:solidFill>
              <a:latin typeface="Arial Narrow" panose="020B0606020202030204" pitchFamily="34" charset="0"/>
              <a:ea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algn="ctr" eaLnBrk="1" hangingPunct="1">
              <a:buFont typeface="Arial" pitchFamily="34" charset="0"/>
              <a:buNone/>
              <a:defRPr/>
            </a:pPr>
            <a:r>
              <a:rPr lang="ru-RU" altLang="ru-RU" sz="1400">
                <a:solidFill>
                  <a:srgbClr val="595959"/>
                </a:solidFill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  <a:t>Красноярск, 2020</a:t>
            </a:r>
            <a:r>
              <a:rPr lang="ru-RU" altLang="ru-RU" sz="2000">
                <a:solidFill>
                  <a:srgbClr val="595959"/>
                </a:solidFill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ru-RU" altLang="ru-RU" sz="2000">
                <a:solidFill>
                  <a:srgbClr val="595959"/>
                </a:solidFill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</a:br>
            <a:r>
              <a:rPr lang="ru-RU" altLang="ru-RU" sz="2400">
                <a:solidFill>
                  <a:srgbClr val="595959"/>
                </a:solidFill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ru-RU" altLang="ru-RU" sz="2400">
                <a:solidFill>
                  <a:srgbClr val="595959"/>
                </a:solidFill>
                <a:latin typeface="Arial Narrow" panose="020B0606020202030204" pitchFamily="34" charset="0"/>
                <a:ea typeface="Levenim MT" panose="02010502060101010101" pitchFamily="2" charset="-79"/>
                <a:cs typeface="Levenim MT" panose="02010502060101010101" pitchFamily="2" charset="-79"/>
              </a:rPr>
            </a:b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-19050" y="-23813"/>
            <a:ext cx="3006725" cy="6858001"/>
          </a:xfrm>
          <a:prstGeom prst="rect">
            <a:avLst/>
          </a:prstGeom>
          <a:solidFill>
            <a:schemeClr val="accent6"/>
          </a:solidFill>
          <a:ln>
            <a:solidFill>
              <a:srgbClr val="51C1AE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ru-RU" altLang="ru-RU" sz="16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О материальной поддержке обучающихся из</a:t>
            </a: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	Централизованного стипендиального фонда 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773238"/>
            <a:ext cx="2843213" cy="2808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100" name="TextBox 13"/>
          <p:cNvSpPr txBox="1">
            <a:spLocks noChangeArrowheads="1"/>
          </p:cNvSpPr>
          <p:nvPr/>
        </p:nvSpPr>
        <p:spPr bwMode="auto">
          <a:xfrm>
            <a:off x="3059113" y="346075"/>
            <a:ext cx="5976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>
                <a:latin typeface="Arial Narrow" pitchFamily="34" charset="0"/>
              </a:rPr>
              <a:t>Отдел социальной работы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675" y="981075"/>
            <a:ext cx="5976938" cy="507831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Основание</a:t>
            </a:r>
            <a:r>
              <a:rPr lang="ru-RU" dirty="0">
                <a:latin typeface="Arial Narrow" pitchFamily="34" charset="0"/>
              </a:rPr>
              <a:t> – рождение ребенка, смерть близкого родственника,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Arial Narrow" pitchFamily="34" charset="0"/>
              </a:rPr>
              <a:t>Кто </a:t>
            </a:r>
            <a:r>
              <a:rPr lang="ru-RU" b="1" dirty="0">
                <a:latin typeface="Arial Narrow" pitchFamily="34" charset="0"/>
              </a:rPr>
              <a:t>может претендовать? </a:t>
            </a:r>
            <a:r>
              <a:rPr lang="ru-RU" dirty="0">
                <a:latin typeface="Arial Narrow" pitchFamily="34" charset="0"/>
              </a:rPr>
              <a:t>– только очники, обучающиеся на бюджетной основе!,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Кратность назначения </a:t>
            </a:r>
            <a:r>
              <a:rPr lang="ru-RU" dirty="0">
                <a:latin typeface="Arial Narrow" pitchFamily="34" charset="0"/>
              </a:rPr>
              <a:t>–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dirty="0">
                <a:latin typeface="Arial Narrow" pitchFamily="34" charset="0"/>
              </a:rPr>
              <a:t>единовременная выплата,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Размер</a:t>
            </a:r>
            <a:r>
              <a:rPr lang="ru-RU" dirty="0">
                <a:latin typeface="Arial Narrow" pitchFamily="34" charset="0"/>
              </a:rPr>
              <a:t> – 20 000 рублей,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Срок подачи заявления </a:t>
            </a:r>
            <a:r>
              <a:rPr lang="ru-RU" dirty="0">
                <a:latin typeface="Arial Narrow" pitchFamily="34" charset="0"/>
              </a:rPr>
              <a:t>- не более шести месяцев с даты события,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Кто формирует приказ? </a:t>
            </a:r>
            <a:r>
              <a:rPr lang="ru-RU" dirty="0">
                <a:latin typeface="Arial Narrow" pitchFamily="34" charset="0"/>
              </a:rPr>
              <a:t>– отдел социальной работы УМП,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Где подавать документы?: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dirty="0">
                <a:latin typeface="Arial Narrow" pitchFamily="34" charset="0"/>
              </a:rPr>
              <a:t>Отдел социальной работы – Красноярск, пр. Свободный, 79, ауд. 42-30 ,(</a:t>
            </a:r>
            <a:r>
              <a:rPr lang="en-US" dirty="0">
                <a:latin typeface="Arial Narrow" pitchFamily="34" charset="0"/>
                <a:hlinkClick r:id="rId3"/>
              </a:rPr>
              <a:t>osr@sfu-kras.ru</a:t>
            </a:r>
            <a:r>
              <a:rPr lang="en-US" dirty="0">
                <a:latin typeface="Arial Narrow" pitchFamily="34" charset="0"/>
              </a:rPr>
              <a:t>)</a:t>
            </a:r>
            <a:r>
              <a:rPr lang="ru-RU" dirty="0">
                <a:latin typeface="Arial Narrow" pitchFamily="34" charset="0"/>
              </a:rPr>
              <a:t> , пн.-пт. с 9-00 -17-00, т.206-21-51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dirty="0">
                <a:latin typeface="Arial Narrow" pitchFamily="34" charset="0"/>
              </a:rPr>
              <a:t> Через общий отдел своей площадки, обучающиеся оформляют заявления и прикладывают основания, передают с пометкой (в социальный отдел),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Кто принимает решение о выделении МП? </a:t>
            </a:r>
            <a:r>
              <a:rPr lang="ru-RU" dirty="0">
                <a:latin typeface="Arial Narrow" pitchFamily="34" charset="0"/>
              </a:rPr>
              <a:t>–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dirty="0">
                <a:latin typeface="Arial Narrow" pitchFamily="34" charset="0"/>
              </a:rPr>
              <a:t>Стипендиальная комиссия СФУ.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-19050" y="-23813"/>
            <a:ext cx="3151188" cy="6858001"/>
          </a:xfrm>
          <a:prstGeom prst="rect">
            <a:avLst/>
          </a:prstGeom>
          <a:solidFill>
            <a:schemeClr val="accent6"/>
          </a:solidFill>
          <a:ln>
            <a:solidFill>
              <a:srgbClr val="51C1AE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	</a:t>
            </a:r>
            <a:r>
              <a:rPr lang="ru-RU" altLang="ru-RU" sz="16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О материальной поддержке обучающихся из</a:t>
            </a:r>
          </a:p>
          <a:p>
            <a:pPr marL="457200" indent="-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	Централизованного стипендиального фонда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908050"/>
            <a:ext cx="2843213" cy="2881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spc="300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124" name="TextBox 13"/>
          <p:cNvSpPr txBox="1">
            <a:spLocks noChangeArrowheads="1"/>
          </p:cNvSpPr>
          <p:nvPr/>
        </p:nvSpPr>
        <p:spPr bwMode="auto">
          <a:xfrm>
            <a:off x="3059113" y="346075"/>
            <a:ext cx="5976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>
                <a:latin typeface="Arial Narrow" pitchFamily="34" charset="0"/>
              </a:rPr>
              <a:t>Отдел социальной работы</a:t>
            </a:r>
            <a:endParaRPr lang="ru-RU" altLang="ru-RU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2138" y="981075"/>
            <a:ext cx="5761037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ru-RU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Arial Narrow" pitchFamily="34" charset="0"/>
              </a:rPr>
              <a:t>Какие документы нужны для получения выплаты: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Arial Narrow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latin typeface="Arial Narrow" pitchFamily="34" charset="0"/>
              </a:rPr>
              <a:t>По рождению ребенка</a:t>
            </a:r>
            <a:r>
              <a:rPr lang="ru-RU" dirty="0">
                <a:latin typeface="Arial Narrow" pitchFamily="34" charset="0"/>
              </a:rPr>
              <a:t>: заявление на МП, копия свидетельства о рождении ребенка, копия свидетельства о браке (если фамилии с ребенком разные),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b="1" dirty="0">
              <a:latin typeface="Arial Narrow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>
                <a:latin typeface="Arial Narrow" pitchFamily="34" charset="0"/>
              </a:rPr>
              <a:t>По смерти близкого родственника: </a:t>
            </a:r>
            <a:r>
              <a:rPr lang="ru-RU" dirty="0">
                <a:latin typeface="Arial Narrow" pitchFamily="34" charset="0"/>
              </a:rPr>
              <a:t>заявление на МП, свидетельство о смерти родителя (близкого родственника), копия свидетельства о рождении обучающегося и т.д.,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dirty="0">
              <a:latin typeface="Arial Narrow" pitchFamily="34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При назначении МП обязательно </a:t>
            </a:r>
            <a:r>
              <a:rPr lang="ru-RU" dirty="0">
                <a:latin typeface="Arial Narrow" pitchFamily="34" charset="0"/>
              </a:rPr>
              <a:t>наличие :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Narrow" pitchFamily="34" charset="0"/>
              </a:rPr>
              <a:t> </a:t>
            </a:r>
            <a:r>
              <a:rPr lang="ru-RU" b="1" dirty="0">
                <a:latin typeface="Arial Narrow" pitchFamily="34" charset="0"/>
              </a:rPr>
              <a:t>ИНН</a:t>
            </a:r>
            <a:r>
              <a:rPr lang="ru-RU" dirty="0">
                <a:latin typeface="Arial Narrow" pitchFamily="34" charset="0"/>
              </a:rPr>
              <a:t>  и банковской карты с платежной системой </a:t>
            </a:r>
            <a:r>
              <a:rPr lang="ru-RU" b="1" dirty="0">
                <a:latin typeface="Arial Narrow" pitchFamily="34" charset="0"/>
              </a:rPr>
              <a:t>МИР</a:t>
            </a:r>
            <a:r>
              <a:rPr lang="ru-RU" dirty="0">
                <a:latin typeface="Arial Narrow" pitchFamily="34" charset="0"/>
              </a:rPr>
              <a:t>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0"/>
            <a:ext cx="2935288" cy="6858000"/>
          </a:xfrm>
          <a:prstGeom prst="rect">
            <a:avLst/>
          </a:prstGeom>
          <a:solidFill>
            <a:schemeClr val="accent6"/>
          </a:solidFill>
          <a:ln>
            <a:solidFill>
              <a:srgbClr val="51C1AE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Times New Roman" pitchFamily="18" charset="0"/>
              </a:rPr>
              <a:t>О зачислении студентов на полное государственное обеспечение(ПГО) в случае смерти единственного или обоих родителей в период обучения в вузе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773238"/>
            <a:ext cx="2843213" cy="2808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spc="300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148" name="TextBox 13"/>
          <p:cNvSpPr txBox="1">
            <a:spLocks noChangeArrowheads="1"/>
          </p:cNvSpPr>
          <p:nvPr/>
        </p:nvSpPr>
        <p:spPr bwMode="auto">
          <a:xfrm>
            <a:off x="3059113" y="346075"/>
            <a:ext cx="5976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>
                <a:latin typeface="Arial Narrow" pitchFamily="34" charset="0"/>
              </a:rPr>
              <a:t>Отдел социальной работы</a:t>
            </a:r>
            <a:endParaRPr lang="ru-RU" altLang="ru-RU" b="1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908050"/>
            <a:ext cx="5616575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ПГО</a:t>
            </a:r>
            <a:r>
              <a:rPr lang="ru-RU" dirty="0"/>
              <a:t> – предоставление до </a:t>
            </a:r>
            <a:r>
              <a:rPr lang="ru-RU" dirty="0" smtClean="0"/>
              <a:t>завершения обучения по образовательной программе бесплатного </a:t>
            </a:r>
            <a:r>
              <a:rPr lang="ru-RU" dirty="0"/>
              <a:t>проживания в общежитии, компенсации питания,  одежды и обуви, проезда, учебной литературы и письменных принадлежностей,</a:t>
            </a:r>
          </a:p>
          <a:p>
            <a:pPr>
              <a:defRPr/>
            </a:pPr>
            <a:r>
              <a:rPr lang="ru-RU" dirty="0"/>
              <a:t>+ назначается ГСС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Кто может быть зачислен на ПГО?</a:t>
            </a:r>
            <a:r>
              <a:rPr lang="ru-RU" dirty="0"/>
              <a:t>: студент в возрасте от 18  до 23 лет, который в период обучения в вузе потерял единственного или обоих родителей, обучающийся </a:t>
            </a:r>
            <a:r>
              <a:rPr lang="ru-RU" dirty="0" smtClean="0"/>
              <a:t>по очной форме на  бюджете,</a:t>
            </a: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Куда обращаться за ПГО?: </a:t>
            </a:r>
            <a:r>
              <a:rPr lang="ru-RU" dirty="0"/>
              <a:t>студент для зачисления на ПГО приходит в отдел социальной работы УМП,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Какие документы нужны для ПГО?:</a:t>
            </a:r>
          </a:p>
          <a:p>
            <a:pPr>
              <a:defRPr/>
            </a:pPr>
            <a:r>
              <a:rPr lang="ru-RU" dirty="0"/>
              <a:t> паспорт, свидетельство о рождении, копии свидетельств о смерти родителей, если родители меняли ФИО, то копии свидетельств о смене ФИО.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0"/>
            <a:ext cx="1835150" cy="6858000"/>
          </a:xfrm>
          <a:prstGeom prst="rect">
            <a:avLst/>
          </a:prstGeom>
          <a:solidFill>
            <a:schemeClr val="accent6"/>
          </a:solidFill>
          <a:ln>
            <a:solidFill>
              <a:srgbClr val="51C1AE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6"/>
              </a:solidFill>
            </a:endParaRPr>
          </a:p>
        </p:txBody>
      </p:sp>
      <p:sp>
        <p:nvSpPr>
          <p:cNvPr id="7171" name="Прямоугольник 10"/>
          <p:cNvSpPr>
            <a:spLocks noChangeArrowheads="1"/>
          </p:cNvSpPr>
          <p:nvPr/>
        </p:nvSpPr>
        <p:spPr bwMode="auto">
          <a:xfrm>
            <a:off x="3851275" y="1665288"/>
            <a:ext cx="3744913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>Отдел социальной работы СФУ</a:t>
            </a:r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/>
            </a:r>
            <a:b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</a:br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>Адрес:</a:t>
            </a:r>
            <a:r>
              <a:rPr lang="en-US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> </a:t>
            </a:r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>Красноярск, пр. Свободный, 79, ауд. 42-30</a:t>
            </a:r>
            <a:b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</a:br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>тел. +7 (391) 206-21-51</a:t>
            </a:r>
          </a:p>
          <a:p>
            <a:pPr eaLnBrk="1" hangingPunct="1"/>
            <a:r>
              <a:rPr lang="en-US" altLang="ru-RU">
                <a:solidFill>
                  <a:srgbClr val="595959"/>
                </a:solidFill>
                <a:latin typeface="Arial Narrow" pitchFamily="34" charset="0"/>
                <a:cs typeface="Times New Roman" pitchFamily="18" charset="0"/>
              </a:rPr>
              <a:t>e-mail</a:t>
            </a:r>
            <a:r>
              <a:rPr lang="ru-RU" altLang="ru-RU">
                <a:solidFill>
                  <a:srgbClr val="595959"/>
                </a:solidFill>
                <a:latin typeface="Arial Narrow" pitchFamily="34" charset="0"/>
                <a:cs typeface="Times New Roman" pitchFamily="18" charset="0"/>
              </a:rPr>
              <a:t>: </a:t>
            </a:r>
            <a:r>
              <a:rPr lang="en-US" altLang="ru-RU">
                <a:solidFill>
                  <a:srgbClr val="595959"/>
                </a:solidFill>
                <a:latin typeface="Arial Narrow" pitchFamily="34" charset="0"/>
                <a:cs typeface="Times New Roman" pitchFamily="18" charset="0"/>
              </a:rPr>
              <a:t>osr@sfu-kras.ru </a:t>
            </a:r>
            <a:endParaRPr lang="ru-RU" altLang="ru-RU">
              <a:solidFill>
                <a:srgbClr val="595959"/>
              </a:solidFill>
              <a:latin typeface="Arial Narrow" pitchFamily="34" charset="0"/>
              <a:cs typeface="Times New Roman" pitchFamily="18" charset="0"/>
            </a:endParaRPr>
          </a:p>
          <a:p>
            <a:pPr eaLnBrk="1" hangingPunct="1"/>
            <a:r>
              <a:rPr lang="en-US" altLang="ru-RU">
                <a:solidFill>
                  <a:srgbClr val="595959"/>
                </a:solidFill>
                <a:latin typeface="Arial Narrow" pitchFamily="34" charset="0"/>
                <a:cs typeface="Times New Roman" pitchFamily="18" charset="0"/>
              </a:rPr>
              <a:t>http://structure.sfu-kras.ru/social-services</a:t>
            </a:r>
            <a:endParaRPr lang="ru-RU" altLang="ru-RU">
              <a:solidFill>
                <a:srgbClr val="595959"/>
              </a:solidFill>
              <a:latin typeface="Arial Narrow" pitchFamily="34" charset="0"/>
              <a:cs typeface="Times New Roman" pitchFamily="18" charset="0"/>
            </a:endParaRPr>
          </a:p>
          <a:p>
            <a:pPr eaLnBrk="1" hangingPunct="1"/>
            <a:endParaRPr lang="ru-RU" altLang="ru-RU">
              <a:solidFill>
                <a:srgbClr val="595959"/>
              </a:solidFill>
              <a:latin typeface="Arial Narrow" pitchFamily="34" charset="0"/>
              <a:ea typeface="Levenim MT"/>
              <a:cs typeface="Times New Roman" pitchFamily="18" charset="0"/>
            </a:endParaRPr>
          </a:p>
          <a:p>
            <a:pPr eaLnBrk="1" hangingPunct="1"/>
            <a:endParaRPr lang="ru-RU" altLang="ru-RU">
              <a:solidFill>
                <a:srgbClr val="595959"/>
              </a:solidFill>
              <a:latin typeface="Arial Narrow" pitchFamily="34" charset="0"/>
              <a:ea typeface="Levenim MT"/>
              <a:cs typeface="Times New Roman" pitchFamily="18" charset="0"/>
            </a:endParaRPr>
          </a:p>
          <a:p>
            <a:pPr eaLnBrk="1" hangingPunct="1"/>
            <a:endParaRPr lang="ru-RU" altLang="ru-RU">
              <a:solidFill>
                <a:srgbClr val="595959"/>
              </a:solidFill>
              <a:latin typeface="Arial Narrow" pitchFamily="34" charset="0"/>
              <a:ea typeface="Levenim MT"/>
              <a:cs typeface="Times New Roman" pitchFamily="18" charset="0"/>
            </a:endParaRPr>
          </a:p>
          <a:p>
            <a:pPr eaLnBrk="1" hangingPunct="1"/>
            <a:endParaRPr lang="ru-RU" altLang="ru-RU">
              <a:solidFill>
                <a:srgbClr val="595959"/>
              </a:solidFill>
              <a:latin typeface="Arial Narrow" pitchFamily="34" charset="0"/>
              <a:ea typeface="Levenim MT"/>
              <a:cs typeface="Times New Roman" pitchFamily="18" charset="0"/>
            </a:endParaRPr>
          </a:p>
          <a:p>
            <a:pPr eaLnBrk="1" hangingPunct="1"/>
            <a:endParaRPr lang="ru-RU" altLang="ru-RU">
              <a:solidFill>
                <a:srgbClr val="595959"/>
              </a:solidFill>
              <a:latin typeface="Arial Narrow" pitchFamily="34" charset="0"/>
              <a:ea typeface="Levenim MT"/>
              <a:cs typeface="Times New Roman" pitchFamily="18" charset="0"/>
            </a:endParaRPr>
          </a:p>
          <a:p>
            <a:pPr eaLnBrk="1" hangingPunct="1"/>
            <a:endParaRPr lang="ru-RU" altLang="ru-RU">
              <a:solidFill>
                <a:srgbClr val="595959"/>
              </a:solidFill>
              <a:latin typeface="Arial Narrow" pitchFamily="34" charset="0"/>
              <a:ea typeface="Levenim MT"/>
              <a:cs typeface="Times New Roman" pitchFamily="18" charset="0"/>
            </a:endParaRPr>
          </a:p>
          <a:p>
            <a:pPr eaLnBrk="1" hangingPunct="1"/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Times New Roman" pitchFamily="18" charset="0"/>
              </a:rPr>
              <a:t>Спасибо за внимание!</a:t>
            </a:r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/>
            </a:r>
            <a:b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</a:br>
            <a:r>
              <a:rPr lang="ru-RU" altLang="ru-RU" sz="2000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/>
            </a:r>
            <a:br>
              <a:rPr lang="ru-RU" altLang="ru-RU" sz="2000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</a:br>
            <a:endParaRPr lang="ru-RU" altLang="ru-RU" sz="2000">
              <a:solidFill>
                <a:srgbClr val="595959"/>
              </a:solidFill>
              <a:latin typeface="Arial Narrow" pitchFamily="34" charset="0"/>
              <a:ea typeface="Levenim MT"/>
              <a:cs typeface="Levenim M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5875" y="260350"/>
            <a:ext cx="4608513" cy="720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3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itchFamily="34" charset="0"/>
              </a:rPr>
              <a:t>КОНТАКТЫ</a:t>
            </a:r>
          </a:p>
        </p:txBody>
      </p:sp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>
            <a:off x="1835150" y="908050"/>
            <a:ext cx="7200900" cy="0"/>
          </a:xfrm>
          <a:prstGeom prst="line">
            <a:avLst/>
          </a:prstGeom>
          <a:ln>
            <a:solidFill>
              <a:srgbClr val="F97F67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74" name="Прямоугольник 6"/>
          <p:cNvSpPr>
            <a:spLocks noChangeArrowheads="1"/>
          </p:cNvSpPr>
          <p:nvPr/>
        </p:nvSpPr>
        <p:spPr bwMode="auto">
          <a:xfrm>
            <a:off x="4606925" y="4149725"/>
            <a:ext cx="4573588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/>
            </a:r>
            <a:br>
              <a:rPr lang="ru-RU" altLang="ru-RU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</a:br>
            <a:r>
              <a:rPr lang="ru-RU" altLang="ru-RU" sz="2000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  <a:t/>
            </a:r>
            <a:br>
              <a:rPr lang="ru-RU" altLang="ru-RU" sz="2000">
                <a:solidFill>
                  <a:srgbClr val="595959"/>
                </a:solidFill>
                <a:latin typeface="Arial Narrow" pitchFamily="34" charset="0"/>
                <a:ea typeface="Levenim MT"/>
                <a:cs typeface="Levenim MT"/>
              </a:rPr>
            </a:br>
            <a:endParaRPr lang="ru-RU" altLang="ru-RU" sz="2000">
              <a:solidFill>
                <a:srgbClr val="595959"/>
              </a:solidFill>
              <a:latin typeface="Arial Narrow" pitchFamily="34" charset="0"/>
              <a:ea typeface="Levenim MT"/>
              <a:cs typeface="Levenim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348</Words>
  <Application>Microsoft Office PowerPoint</Application>
  <PresentationFormat>Экран (4:3)</PresentationFormat>
  <Paragraphs>70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Отдел социальной работы    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 по усовершенствованию системы назначения государственных академических стипендий в повышенном размере за учебную, научно-исследовательскую, общественную, культурно-творческую и спортивную деятельность (ПГАС)</dc:title>
  <dc:creator>Пользователь</dc:creator>
  <cp:lastModifiedBy>Administration</cp:lastModifiedBy>
  <cp:revision>125</cp:revision>
  <dcterms:created xsi:type="dcterms:W3CDTF">2020-11-23T08:35:07Z</dcterms:created>
  <dcterms:modified xsi:type="dcterms:W3CDTF">2020-12-02T07:57:27Z</dcterms:modified>
</cp:coreProperties>
</file>